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80" r:id="rId84"/>
    <p:sldId id="381" r:id="rId85"/>
    <p:sldId id="382" r:id="rId86"/>
    <p:sldId id="383" r:id="rId87"/>
    <p:sldId id="384" r:id="rId88"/>
    <p:sldId id="385" r:id="rId89"/>
    <p:sldId id="387" r:id="rId90"/>
    <p:sldId id="388" r:id="rId91"/>
    <p:sldId id="390" r:id="rId92"/>
    <p:sldId id="389" r:id="rId93"/>
    <p:sldId id="391" r:id="rId94"/>
    <p:sldId id="358" r:id="rId95"/>
    <p:sldId id="392" r:id="rId96"/>
    <p:sldId id="329" r:id="rId97"/>
    <p:sldId id="305" r:id="rId98"/>
    <p:sldId id="275" r:id="rId99"/>
    <p:sldId id="289" r:id="rId100"/>
    <p:sldId id="290" r:id="rId101"/>
    <p:sldId id="291" r:id="rId102"/>
    <p:sldId id="285" r:id="rId103"/>
    <p:sldId id="263" r:id="rId104"/>
  </p:sldIdLst>
  <p:sldSz cx="12192000" cy="6858000"/>
  <p:notesSz cx="6858000" cy="9144000"/>
  <p:embeddedFontLs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entury Gothic" panose="020B0502020202020204" pitchFamily="34" charset="0"/>
      <p:regular r:id="rId111"/>
      <p:bold r:id="rId112"/>
      <p:italic r:id="rId113"/>
      <p:boldItalic r:id="rId114"/>
    </p:embeddedFont>
    <p:embeddedFont>
      <p:font typeface="Galano Grotesque Light" panose="020B0604020202020204" charset="0"/>
      <p:regular r:id="rId115"/>
    </p:embeddedFont>
    <p:embeddedFont>
      <p:font typeface="Galano Grotesque Medium" panose="020B0604020202020204" charset="0"/>
      <p:regular r:id="rId116"/>
    </p:embeddedFont>
    <p:embeddedFont>
      <p:font typeface="Montserrat Light" panose="020B0604020202020204" charset="0"/>
      <p:regular r:id="rId117"/>
      <p:italic r:id="rId1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90"/>
            <p14:sldId id="389"/>
            <p14:sldId id="391"/>
            <p14:sldId id="358"/>
            <p14:sldId id="392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89775" autoAdjust="0"/>
  </p:normalViewPr>
  <p:slideViewPr>
    <p:cSldViewPr snapToGrid="0">
      <p:cViewPr>
        <p:scale>
          <a:sx n="75" d="100"/>
          <a:sy n="75" d="100"/>
        </p:scale>
        <p:origin x="103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openxmlformats.org/officeDocument/2006/relationships/font" Target="fonts/font1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8.fntdata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3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5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Demo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stronie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menu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</a:t>
            </a:r>
            <a:r>
              <a:rPr lang="en-US" dirty="0" err="1"/>
              <a:t>comita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09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512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66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 </a:t>
            </a:r>
            <a:r>
              <a:rPr lang="en-GB" dirty="0" err="1"/>
              <a:t>więc</a:t>
            </a:r>
            <a:r>
              <a:rPr lang="en-GB" dirty="0"/>
              <a:t> po co ten git? – </a:t>
            </a:r>
            <a:r>
              <a:rPr lang="en-GB" dirty="0" err="1"/>
              <a:t>Pwtórzenie</a:t>
            </a:r>
            <a:r>
              <a:rPr lang="en-GB" dirty="0"/>
              <a:t>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zajęć</a:t>
            </a:r>
            <a:r>
              <a:rPr lang="en-GB" dirty="0"/>
              <a:t>,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studentów</a:t>
            </a:r>
            <a:endParaRPr lang="en-GB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63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Uproszczony</a:t>
            </a:r>
            <a:r>
              <a:rPr lang="en-GB" dirty="0"/>
              <a:t> </a:t>
            </a:r>
            <a:r>
              <a:rPr lang="en-GB" dirty="0" err="1"/>
              <a:t>schemat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zespołu</a:t>
            </a:r>
            <a:r>
              <a:rPr lang="en-GB" dirty="0"/>
              <a:t> w </a:t>
            </a:r>
            <a:r>
              <a:rPr lang="en-GB" dirty="0" err="1"/>
              <a:t>gitlab</a:t>
            </a:r>
            <a:r>
              <a:rPr lang="en-GB" dirty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9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5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lab4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2019.txt. </a:t>
            </a:r>
            <a:r>
              <a:rPr lang="en-US" sz="2000" dirty="0" err="1">
                <a:solidFill>
                  <a:schemeClr val="bg2"/>
                </a:solidFill>
              </a:rPr>
              <a:t>Powinien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“</a:t>
            </a:r>
            <a:r>
              <a:rPr lang="en-US" sz="2000" dirty="0" err="1">
                <a:solidFill>
                  <a:schemeClr val="bg2"/>
                </a:solidFill>
              </a:rPr>
              <a:t>obok</a:t>
            </a:r>
            <a:r>
              <a:rPr lang="en-US" sz="2000" dirty="0">
                <a:solidFill>
                  <a:schemeClr val="bg2"/>
                </a:solidFill>
              </a:rPr>
              <a:t>”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b="1" u="sng" dirty="0" err="1">
                <a:solidFill>
                  <a:schemeClr val="bg2"/>
                </a:solidFill>
              </a:rPr>
              <a:t>nie</a:t>
            </a:r>
            <a:r>
              <a:rPr lang="en-US" sz="2000" b="1" u="sng" dirty="0">
                <a:solidFill>
                  <a:schemeClr val="bg2"/>
                </a:solidFill>
              </a:rPr>
              <a:t> ”w”</a:t>
            </a:r>
            <a:r>
              <a:rPr lang="en-US" sz="2000" dirty="0">
                <a:solidFill>
                  <a:schemeClr val="bg2"/>
                </a:solidFill>
              </a:rPr>
              <a:t>) ”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.</a:t>
            </a:r>
            <a:r>
              <a:rPr lang="en-US" sz="2000" dirty="0" err="1">
                <a:solidFill>
                  <a:schemeClr val="bg2"/>
                </a:solidFill>
              </a:rPr>
              <a:t>gitignore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regułę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pasującą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folderze</a:t>
            </a:r>
            <a:r>
              <a:rPr lang="en-US" sz="2000" dirty="0">
                <a:solidFill>
                  <a:schemeClr val="bg2"/>
                </a:solidFill>
              </a:rPr>
              <a:t>!)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.</a:t>
            </a:r>
            <a:r>
              <a:rPr lang="en-US" sz="2000" dirty="0" err="1">
                <a:solidFill>
                  <a:schemeClr val="bg2"/>
                </a:solidFill>
              </a:rPr>
              <a:t>gitkeep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Podzielcie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prezentami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poprawnie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prezentów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15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9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</a:t>
            </a:r>
            <a:r>
              <a:rPr lang="pl-PL" sz="1800" dirty="0"/>
              <a:t>– </a:t>
            </a:r>
            <a:r>
              <a:rPr lang="en-GB" sz="1800" dirty="0" err="1"/>
              <a:t>dodaje</a:t>
            </a:r>
            <a:r>
              <a:rPr lang="en-GB" sz="1800" dirty="0"/>
              <a:t> </a:t>
            </a:r>
            <a:r>
              <a:rPr lang="en-GB" sz="1800" dirty="0" err="1"/>
              <a:t>obecne</a:t>
            </a:r>
            <a:r>
              <a:rPr lang="en-GB" sz="1800" dirty="0"/>
              <a:t> </a:t>
            </a:r>
            <a:r>
              <a:rPr lang="en-GB" sz="1800" dirty="0" err="1"/>
              <a:t>zmiany</a:t>
            </a:r>
            <a:r>
              <a:rPr lang="en-GB" sz="1800" dirty="0"/>
              <a:t> do stash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</a:t>
            </a:r>
            <a:r>
              <a:rPr lang="en-GB" sz="1800" b="1" dirty="0">
                <a:solidFill>
                  <a:schemeClr val="accent2"/>
                </a:solidFill>
              </a:rPr>
              <a:t>pop </a:t>
            </a:r>
            <a:r>
              <a:rPr lang="pl-PL" sz="1800" dirty="0"/>
              <a:t>– aplikuje </a:t>
            </a:r>
            <a:r>
              <a:rPr lang="en-GB" sz="1800" dirty="0" err="1"/>
              <a:t>ostatnie</a:t>
            </a:r>
            <a:r>
              <a:rPr lang="en-GB" sz="1800" dirty="0"/>
              <a:t> </a:t>
            </a:r>
            <a:r>
              <a:rPr lang="pl-PL" sz="1800" dirty="0"/>
              <a:t>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apply &lt;i&gt; </a:t>
            </a:r>
            <a:r>
              <a:rPr lang="pl-PL" sz="1800" dirty="0"/>
              <a:t>– aplikuje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43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GB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413387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branach</a:t>
            </a:r>
            <a:r>
              <a:rPr lang="en-US" sz="2000" dirty="0">
                <a:solidFill>
                  <a:schemeClr val="bg2"/>
                </a:solidFill>
              </a:rPr>
              <a:t> a w </a:t>
            </a:r>
            <a:r>
              <a:rPr lang="en-US" sz="2000" dirty="0" err="1">
                <a:solidFill>
                  <a:schemeClr val="bg2"/>
                </a:solidFill>
              </a:rPr>
              <a:t>nim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tajneprezenty.txt z </a:t>
            </a:r>
            <a:r>
              <a:rPr lang="en-US" sz="2000" dirty="0" err="1">
                <a:solidFill>
                  <a:schemeClr val="bg2"/>
                </a:solidFill>
              </a:rPr>
              <a:t>tekstem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skarpety</a:t>
            </a:r>
            <a:r>
              <a:rPr lang="en-US" sz="2000" dirty="0">
                <a:solidFill>
                  <a:schemeClr val="bg2"/>
                </a:solidFill>
              </a:rPr>
              <a:t>’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i="1" dirty="0" err="1">
                <a:solidFill>
                  <a:schemeClr val="bg2"/>
                </a:solidFill>
              </a:rPr>
              <a:t>zacomituj</a:t>
            </a:r>
            <a:endParaRPr lang="en-US" sz="2000" i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tejneprezenty.txt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Odstashuj</a:t>
            </a:r>
            <a:r>
              <a:rPr lang="en-US" sz="2000" dirty="0">
                <a:solidFill>
                  <a:schemeClr val="bg2"/>
                </a:solidFill>
              </a:rPr>
              <a:t> stash z </a:t>
            </a:r>
            <a:r>
              <a:rPr lang="en-US" sz="2000" dirty="0" err="1">
                <a:solidFill>
                  <a:schemeClr val="bg2"/>
                </a:solidFill>
              </a:rPr>
              <a:t>indeksem</a:t>
            </a:r>
            <a:r>
              <a:rPr lang="en-US" sz="2000" dirty="0">
                <a:solidFill>
                  <a:schemeClr val="bg2"/>
                </a:solidFill>
              </a:rPr>
              <a:t> 0,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tajneprezenty.txt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en-GB" sz="2000" b="1" dirty="0">
                <a:solidFill>
                  <a:schemeClr val="lt1"/>
                </a:solidFill>
              </a:rPr>
              <a:t>stash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pop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list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apply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07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chemeClr val="tx1"/>
                </a:solidFill>
              </a:rPr>
              <a:t>Używany</a:t>
            </a:r>
            <a:r>
              <a:rPr lang="en-GB" sz="1800" dirty="0">
                <a:solidFill>
                  <a:schemeClr val="tx1"/>
                </a:solidFill>
              </a:rPr>
              <a:t> do </a:t>
            </a:r>
            <a:r>
              <a:rPr lang="en-GB" sz="1800" dirty="0" err="1">
                <a:solidFill>
                  <a:schemeClr val="tx1"/>
                </a:solidFill>
              </a:rPr>
              <a:t>oznaczania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ważnych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punktów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historii</a:t>
            </a:r>
            <a:r>
              <a:rPr lang="en-GB" sz="1800" dirty="0">
                <a:solidFill>
                  <a:schemeClr val="tx1"/>
                </a:solidFill>
              </a:rPr>
              <a:t>, np </a:t>
            </a:r>
            <a:r>
              <a:rPr lang="en-GB" sz="1800" dirty="0" err="1">
                <a:solidFill>
                  <a:schemeClr val="tx1"/>
                </a:solidFill>
              </a:rPr>
              <a:t>wersji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release’u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 </a:t>
            </a:r>
            <a:r>
              <a:rPr lang="pl-PL" sz="1800" dirty="0"/>
              <a:t>– </a:t>
            </a:r>
            <a:r>
              <a:rPr lang="en-GB" sz="1800" dirty="0" err="1"/>
              <a:t>lista</a:t>
            </a:r>
            <a:r>
              <a:rPr lang="en-GB" sz="1800" dirty="0"/>
              <a:t> </a:t>
            </a:r>
            <a:r>
              <a:rPr lang="en-GB" sz="1800" dirty="0" err="1"/>
              <a:t>tagów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</a:t>
            </a:r>
            <a:r>
              <a:rPr lang="en-GB" sz="1800" dirty="0" err="1"/>
              <a:t>tworzenie</a:t>
            </a:r>
            <a:r>
              <a:rPr lang="en-GB" sz="1800" dirty="0"/>
              <a:t>  “lightweight” </a:t>
            </a:r>
            <a:r>
              <a:rPr lang="en-GB" sz="1800" dirty="0" err="1"/>
              <a:t>tagu</a:t>
            </a:r>
            <a:r>
              <a:rPr lang="en-GB" sz="1800" dirty="0"/>
              <a:t> &lt;</a:t>
            </a:r>
            <a:r>
              <a:rPr lang="en-GB" sz="1800" dirty="0" err="1"/>
              <a:t>nazwa</a:t>
            </a:r>
            <a:r>
              <a:rPr lang="en-GB" sz="1800" dirty="0"/>
              <a:t>&gt; 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tag –a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 -m &lt;</a:t>
            </a:r>
            <a:r>
              <a:rPr lang="en-GB" sz="1800" b="1" dirty="0" err="1">
                <a:solidFill>
                  <a:schemeClr val="accent2"/>
                </a:solidFill>
              </a:rPr>
              <a:t>opis</a:t>
            </a:r>
            <a:r>
              <a:rPr lang="en-GB" sz="1800" b="1" dirty="0">
                <a:solidFill>
                  <a:schemeClr val="accent2"/>
                </a:solidFill>
              </a:rPr>
              <a:t>&gt; </a:t>
            </a:r>
            <a:r>
              <a:rPr lang="en-GB" sz="1800" dirty="0">
                <a:solidFill>
                  <a:schemeClr val="tx1"/>
                </a:solidFill>
              </a:rPr>
              <a:t>- </a:t>
            </a:r>
            <a:r>
              <a:rPr lang="en-GB" sz="1800" dirty="0" err="1">
                <a:solidFill>
                  <a:schemeClr val="tx1"/>
                </a:solidFill>
              </a:rPr>
              <a:t>tworzenie</a:t>
            </a:r>
            <a:r>
              <a:rPr lang="en-GB" sz="1800" dirty="0">
                <a:solidFill>
                  <a:schemeClr val="tx1"/>
                </a:solidFill>
              </a:rPr>
              <a:t> “annotated”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r>
              <a:rPr lang="en-GB" sz="1800" dirty="0">
                <a:solidFill>
                  <a:schemeClr val="tx1"/>
                </a:solidFill>
              </a:rPr>
              <a:t> z </a:t>
            </a:r>
            <a:r>
              <a:rPr lang="en-GB" sz="1800" dirty="0" err="1">
                <a:solidFill>
                  <a:schemeClr val="tx1"/>
                </a:solidFill>
              </a:rPr>
              <a:t>opisem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show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</a:t>
            </a:r>
            <a:r>
              <a:rPr lang="en-GB" sz="1800" dirty="0">
                <a:solidFill>
                  <a:schemeClr val="tx1"/>
                </a:solidFill>
              </a:rPr>
              <a:t> - </a:t>
            </a:r>
            <a:r>
              <a:rPr lang="en-GB" sz="1800" dirty="0" err="1">
                <a:solidFill>
                  <a:schemeClr val="tx1"/>
                </a:solidFill>
              </a:rPr>
              <a:t>informacja</a:t>
            </a:r>
            <a:r>
              <a:rPr lang="en-GB" sz="1800" dirty="0">
                <a:solidFill>
                  <a:schemeClr val="tx1"/>
                </a:solidFill>
              </a:rPr>
              <a:t> o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endParaRPr lang="en-GB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A760-291D-44A7-ACC5-8114F887058E}"/>
              </a:ext>
            </a:extLst>
          </p:cNvPr>
          <p:cNvSpPr txBox="1"/>
          <p:nvPr/>
        </p:nvSpPr>
        <p:spPr>
          <a:xfrm>
            <a:off x="838200" y="4980568"/>
            <a:ext cx="1078484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git push </a:t>
            </a:r>
            <a:r>
              <a:rPr lang="en-GB" sz="2000" b="1" dirty="0" err="1">
                <a:solidFill>
                  <a:schemeClr val="bg1"/>
                </a:solidFill>
              </a:rPr>
              <a:t>nie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transferuje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tagów</a:t>
            </a:r>
            <a:r>
              <a:rPr lang="en-GB" sz="2000" b="1" dirty="0">
                <a:solidFill>
                  <a:schemeClr val="bg1"/>
                </a:solidFill>
              </a:rPr>
              <a:t> do remote. </a:t>
            </a:r>
          </a:p>
          <a:p>
            <a:r>
              <a:rPr lang="en-GB" sz="2000" b="1" dirty="0" err="1">
                <a:solidFill>
                  <a:schemeClr val="bg1"/>
                </a:solidFill>
              </a:rPr>
              <a:t>Trzeba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użyć</a:t>
            </a:r>
            <a:r>
              <a:rPr lang="en-GB" sz="2000" b="1" dirty="0">
                <a:solidFill>
                  <a:schemeClr val="bg1"/>
                </a:solidFill>
              </a:rPr>
              <a:t> git push origin &lt;</a:t>
            </a:r>
            <a:r>
              <a:rPr lang="en-GB" sz="2000" b="1" dirty="0" err="1">
                <a:solidFill>
                  <a:schemeClr val="bg1"/>
                </a:solidFill>
              </a:rPr>
              <a:t>nazwa-tagu</a:t>
            </a:r>
            <a:r>
              <a:rPr lang="en-GB" sz="2000" b="1" dirty="0">
                <a:solidFill>
                  <a:schemeClr val="bg1"/>
                </a:solidFill>
              </a:rPr>
              <a:t>&gt;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70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Wejdź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https://gitlab.com/lab4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tag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stronie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jakiej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chcesz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Odśwież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kod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odpowiednią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komendą</a:t>
            </a:r>
            <a:r>
              <a:rPr lang="en-US" sz="2000" dirty="0">
                <a:solidFill>
                  <a:schemeClr val="bg2"/>
                </a:solidFill>
              </a:rPr>
              <a:t>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tagi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widoczne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tag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lista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tagów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show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szczegóły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tagu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60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/>
              <a:t>UWAGA: </a:t>
            </a:r>
            <a:r>
              <a:rPr lang="en-US" sz="4000" dirty="0" err="1"/>
              <a:t>Czas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… </a:t>
            </a:r>
            <a:r>
              <a:rPr lang="en-US" sz="4000" dirty="0" err="1"/>
              <a:t>projekt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en-GB" sz="2000" dirty="0"/>
              <a:t>13</a:t>
            </a:r>
            <a:r>
              <a:rPr lang="pl-PL" sz="2000" dirty="0"/>
              <a:t>/1</a:t>
            </a:r>
            <a:r>
              <a:rPr lang="en-GB" sz="2000" dirty="0"/>
              <a:t>2</a:t>
            </a:r>
            <a:r>
              <a:rPr lang="pl-PL" sz="2000" dirty="0"/>
              <a:t>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GB" sz="1600" dirty="0"/>
              <a:t>Joanna Nowakowska</a:t>
            </a:r>
          </a:p>
          <a:p>
            <a:r>
              <a:rPr lang="en-GB" sz="1600" dirty="0"/>
              <a:t>Kamil Pakur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609524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9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 co ten git?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5A2D6-757E-4B6E-8D9E-ECA781DD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3815">
            <a:off x="2230319" y="2192411"/>
            <a:ext cx="8503873" cy="483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653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D676627-2475-43D1-BEDE-E0832F67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500613"/>
            <a:ext cx="7258651" cy="48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6B626-AE05-488F-B483-9F4A973AE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Współpraca</a:t>
            </a:r>
            <a:endParaRPr lang="en-GB" dirty="0"/>
          </a:p>
          <a:p>
            <a:r>
              <a:rPr lang="en-GB" dirty="0" err="1"/>
              <a:t>Jakość</a:t>
            </a:r>
            <a:endParaRPr lang="en-GB" dirty="0"/>
          </a:p>
          <a:p>
            <a:r>
              <a:rPr lang="en-GB" dirty="0" err="1"/>
              <a:t>Przejrzystość</a:t>
            </a:r>
            <a:endParaRPr lang="en-GB" dirty="0"/>
          </a:p>
          <a:p>
            <a:r>
              <a:rPr lang="en-GB" dirty="0" err="1"/>
              <a:t>Kontrola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AFF4E-4279-4E30-B011-E2FC54B8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 co ten git?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A0C60D-17A9-4D65-B07A-8292A53A0F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B123BA-3376-4D6E-B746-4E342053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1" y="1483079"/>
            <a:ext cx="7262280" cy="4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82C4BBF-73EB-4090-93D4-FB1E0CAA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14198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96E324-A220-474B-A026-8A5840EA79F8}"/>
              </a:ext>
            </a:extLst>
          </p:cNvPr>
          <p:cNvSpPr txBox="1"/>
          <p:nvPr/>
        </p:nvSpPr>
        <p:spPr>
          <a:xfrm>
            <a:off x="637338" y="233420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565D796-A490-4907-8D4E-BCB6BBF98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6085" y="14198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CE4B75-E063-48C0-90AD-BEEB7DD53C35}"/>
              </a:ext>
            </a:extLst>
          </p:cNvPr>
          <p:cNvSpPr txBox="1"/>
          <p:nvPr/>
        </p:nvSpPr>
        <p:spPr>
          <a:xfrm>
            <a:off x="3378076" y="23342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FDF92C1A-DFB9-4CC1-9175-9B2D6618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324860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FC38DE-F56D-411F-BC74-4CF34AAAF2B8}"/>
              </a:ext>
            </a:extLst>
          </p:cNvPr>
          <p:cNvSpPr txBox="1"/>
          <p:nvPr/>
        </p:nvSpPr>
        <p:spPr>
          <a:xfrm>
            <a:off x="637337" y="41630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AD454195-3421-477D-8D9A-6E374FA45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1" y="507740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DC65EA-DD28-421C-B946-B144F1A7AC63}"/>
              </a:ext>
            </a:extLst>
          </p:cNvPr>
          <p:cNvSpPr txBox="1"/>
          <p:nvPr/>
        </p:nvSpPr>
        <p:spPr>
          <a:xfrm>
            <a:off x="637337" y="5991807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Developer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B3499C50-29EC-49B3-96ED-7F00E8724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1" y="324860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ED460-641B-4B84-9BCA-7A3F6D394005}"/>
              </a:ext>
            </a:extLst>
          </p:cNvPr>
          <p:cNvSpPr txBox="1"/>
          <p:nvPr/>
        </p:nvSpPr>
        <p:spPr>
          <a:xfrm>
            <a:off x="3378076" y="4163005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87B0CD1B-C863-4DDF-8F2D-15816D5F3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6085" y="5077405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7805F7-EDDF-4571-AE86-9CD0F90F45D8}"/>
              </a:ext>
            </a:extLst>
          </p:cNvPr>
          <p:cNvSpPr txBox="1"/>
          <p:nvPr/>
        </p:nvSpPr>
        <p:spPr>
          <a:xfrm>
            <a:off x="3367190" y="5991804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Reviewer</a:t>
            </a:r>
          </a:p>
          <a:p>
            <a:pPr algn="ctr"/>
            <a:r>
              <a:rPr lang="en-GB" dirty="0"/>
              <a:t>(feature)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20237-69A4-4BFD-A282-20477FF8880E}"/>
              </a:ext>
            </a:extLst>
          </p:cNvPr>
          <p:cNvSpPr/>
          <p:nvPr/>
        </p:nvSpPr>
        <p:spPr>
          <a:xfrm>
            <a:off x="5655068" y="1332720"/>
            <a:ext cx="1626033" cy="547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 Candidate</a:t>
            </a:r>
          </a:p>
          <a:p>
            <a:pPr algn="ctr"/>
            <a:r>
              <a:rPr lang="en-GB" dirty="0"/>
              <a:t>(Test Version)</a:t>
            </a:r>
            <a:endParaRPr lang="en-US" dirty="0"/>
          </a:p>
        </p:txBody>
      </p: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73977A10-69FB-4CD0-A35F-D84688AD7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789" y="3248605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53EBDC-F7F7-46F3-9C0A-4AA4CCF14DD6}"/>
              </a:ext>
            </a:extLst>
          </p:cNvPr>
          <p:cNvSpPr txBox="1"/>
          <p:nvPr/>
        </p:nvSpPr>
        <p:spPr>
          <a:xfrm>
            <a:off x="7195800" y="416300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Product Owner</a:t>
            </a:r>
          </a:p>
          <a:p>
            <a:pPr algn="ctr"/>
            <a:r>
              <a:rPr lang="en-GB" dirty="0"/>
              <a:t>(many features)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B7C35-F811-413A-A46A-2638C534F648}"/>
              </a:ext>
            </a:extLst>
          </p:cNvPr>
          <p:cNvSpPr/>
          <p:nvPr/>
        </p:nvSpPr>
        <p:spPr>
          <a:xfrm>
            <a:off x="9233153" y="1332720"/>
            <a:ext cx="1626033" cy="54755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Live Production</a:t>
            </a:r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CE6EE87-11E5-4A00-AC86-AF664F68C29F}"/>
              </a:ext>
            </a:extLst>
          </p:cNvPr>
          <p:cNvSpPr/>
          <p:nvPr/>
        </p:nvSpPr>
        <p:spPr>
          <a:xfrm>
            <a:off x="2054826" y="16810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395F5E2-5444-4394-8D61-87BFBD574C34}"/>
              </a:ext>
            </a:extLst>
          </p:cNvPr>
          <p:cNvSpPr/>
          <p:nvPr/>
        </p:nvSpPr>
        <p:spPr>
          <a:xfrm>
            <a:off x="2054826" y="37058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2E83CAC-7379-430F-8EEC-E586322E2E2F}"/>
              </a:ext>
            </a:extLst>
          </p:cNvPr>
          <p:cNvSpPr/>
          <p:nvPr/>
        </p:nvSpPr>
        <p:spPr>
          <a:xfrm>
            <a:off x="2092135" y="5292289"/>
            <a:ext cx="978408" cy="26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1286D1-7A89-46E6-92B0-5C21EEF95843}"/>
              </a:ext>
            </a:extLst>
          </p:cNvPr>
          <p:cNvSpPr/>
          <p:nvPr/>
        </p:nvSpPr>
        <p:spPr>
          <a:xfrm>
            <a:off x="2092135" y="6395819"/>
            <a:ext cx="978408" cy="26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AE8B1C4-DFF5-48BD-BC1C-30C7718B42AD}"/>
              </a:ext>
            </a:extLst>
          </p:cNvPr>
          <p:cNvSpPr/>
          <p:nvPr/>
        </p:nvSpPr>
        <p:spPr>
          <a:xfrm rot="10800000">
            <a:off x="2010839" y="5815236"/>
            <a:ext cx="978408" cy="2640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6BA7272-557B-4BD1-9C8C-11D1F7556F6B}"/>
              </a:ext>
            </a:extLst>
          </p:cNvPr>
          <p:cNvSpPr/>
          <p:nvPr/>
        </p:nvSpPr>
        <p:spPr>
          <a:xfrm>
            <a:off x="7454116" y="1681060"/>
            <a:ext cx="1626032" cy="12994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Users">
            <a:extLst>
              <a:ext uri="{FF2B5EF4-FFF2-40B4-BE49-F238E27FC236}">
                <a16:creationId xmlns:a16="http://schemas.microsoft.com/office/drawing/2014/main" id="{85670B5D-903F-4412-845E-61B674618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5849" y="4794040"/>
            <a:ext cx="1560640" cy="1560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4A294D-4645-4973-89A1-1E32C49B781C}"/>
              </a:ext>
            </a:extLst>
          </p:cNvPr>
          <p:cNvSpPr txBox="1"/>
          <p:nvPr/>
        </p:nvSpPr>
        <p:spPr>
          <a:xfrm>
            <a:off x="9285683" y="595544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Happy users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39160E-EFBB-4B23-9930-4BA5C4923499}"/>
              </a:ext>
            </a:extLst>
          </p:cNvPr>
          <p:cNvSpPr/>
          <p:nvPr/>
        </p:nvSpPr>
        <p:spPr>
          <a:xfrm>
            <a:off x="4523105" y="19437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07CF4E2-86B2-47FE-ADE4-7971762F2827}"/>
              </a:ext>
            </a:extLst>
          </p:cNvPr>
          <p:cNvSpPr/>
          <p:nvPr/>
        </p:nvSpPr>
        <p:spPr>
          <a:xfrm>
            <a:off x="4561767" y="5592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0F4F0E2-58A3-4A60-9696-34806D36C72F}"/>
              </a:ext>
            </a:extLst>
          </p:cNvPr>
          <p:cNvSpPr/>
          <p:nvPr/>
        </p:nvSpPr>
        <p:spPr>
          <a:xfrm>
            <a:off x="4523105" y="3759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F90B8-3369-4F5E-8D9F-8C3B9A0874F8}"/>
              </a:ext>
            </a:extLst>
          </p:cNvPr>
          <p:cNvSpPr txBox="1"/>
          <p:nvPr/>
        </p:nvSpPr>
        <p:spPr>
          <a:xfrm>
            <a:off x="5951568" y="58928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6C768D-9CA7-4F3F-BE90-EF0E4C2DA99E}"/>
              </a:ext>
            </a:extLst>
          </p:cNvPr>
          <p:cNvSpPr txBox="1"/>
          <p:nvPr/>
        </p:nvSpPr>
        <p:spPr>
          <a:xfrm>
            <a:off x="7676798" y="5498243"/>
            <a:ext cx="104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Hotfixes</a:t>
            </a:r>
            <a:endParaRPr lang="en-US" dirty="0"/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19DDC7DA-853A-4891-9853-C226591F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4" y="49766"/>
            <a:ext cx="10515600" cy="68909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pracuje</a:t>
            </a:r>
            <a:r>
              <a:rPr lang="en-GB" dirty="0"/>
              <a:t> </a:t>
            </a:r>
            <a:r>
              <a:rPr lang="en-GB" dirty="0" err="1"/>
              <a:t>zespół</a:t>
            </a:r>
            <a:r>
              <a:rPr lang="en-GB" dirty="0"/>
              <a:t>?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55B91-8AA0-4526-B46B-278C3A40DE9A}"/>
              </a:ext>
            </a:extLst>
          </p:cNvPr>
          <p:cNvSpPr txBox="1"/>
          <p:nvPr/>
        </p:nvSpPr>
        <p:spPr>
          <a:xfrm>
            <a:off x="878406" y="686389"/>
            <a:ext cx="98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feature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8B66-C53D-4B91-B8FB-42631C3B9785}"/>
              </a:ext>
            </a:extLst>
          </p:cNvPr>
          <p:cNvSpPr txBox="1"/>
          <p:nvPr/>
        </p:nvSpPr>
        <p:spPr>
          <a:xfrm>
            <a:off x="2014328" y="671874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3A302-8F77-45B5-80CF-7638A7ED3203}"/>
              </a:ext>
            </a:extLst>
          </p:cNvPr>
          <p:cNvSpPr txBox="1"/>
          <p:nvPr/>
        </p:nvSpPr>
        <p:spPr>
          <a:xfrm>
            <a:off x="3469949" y="686388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code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8BC25-D6B5-4980-92D5-668365EDBD0E}"/>
              </a:ext>
            </a:extLst>
          </p:cNvPr>
          <p:cNvSpPr txBox="1"/>
          <p:nvPr/>
        </p:nvSpPr>
        <p:spPr>
          <a:xfrm>
            <a:off x="4411103" y="686388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 to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F809-DEE6-4B92-B28D-6AC95D55F396}"/>
              </a:ext>
            </a:extLst>
          </p:cNvPr>
          <p:cNvSpPr txBox="1"/>
          <p:nvPr/>
        </p:nvSpPr>
        <p:spPr>
          <a:xfrm>
            <a:off x="5837564" y="6718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‘develop’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D37111-CF56-4C8F-A74F-65C7849FAACF}"/>
              </a:ext>
            </a:extLst>
          </p:cNvPr>
          <p:cNvSpPr txBox="1"/>
          <p:nvPr/>
        </p:nvSpPr>
        <p:spPr>
          <a:xfrm>
            <a:off x="7599102" y="677836"/>
            <a:ext cx="1340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merge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request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to ‘master’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E9A060-791B-4CA8-A816-04820149D827}"/>
              </a:ext>
            </a:extLst>
          </p:cNvPr>
          <p:cNvSpPr txBox="1"/>
          <p:nvPr/>
        </p:nvSpPr>
        <p:spPr>
          <a:xfrm>
            <a:off x="9509804" y="671872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‘master’</a:t>
            </a:r>
          </a:p>
          <a:p>
            <a:pPr algn="ctr"/>
            <a:r>
              <a:rPr lang="en-GB" b="1" dirty="0">
                <a:solidFill>
                  <a:schemeClr val="accent5"/>
                </a:solidFill>
              </a:rPr>
              <a:t>branch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306809E6-62CC-471A-B66C-B84D231D65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2140" y="5041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7" grpId="0"/>
      <p:bldP spid="29" grpId="0"/>
      <p:bldP spid="30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44" grpId="0" animBg="1"/>
      <p:bldP spid="45" grpId="0" animBg="1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r>
              <a:rPr lang="en-GB" sz="2000" dirty="0" err="1">
                <a:solidFill>
                  <a:schemeClr val="bg2"/>
                </a:solidFill>
              </a:rPr>
              <a:t>Pobierz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zadania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dla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swojego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zespołu</a:t>
            </a:r>
            <a:r>
              <a:rPr lang="en-GB" sz="2000" dirty="0">
                <a:solidFill>
                  <a:schemeClr val="bg2"/>
                </a:solidFill>
              </a:rPr>
              <a:t>.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3057781"/>
            <a:ext cx="10143639" cy="336857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en-GB" sz="2000" b="1" dirty="0">
                <a:solidFill>
                  <a:srgbClr val="61A83F"/>
                </a:solidFill>
              </a:rPr>
              <a:t>git clone &lt;repo&gt;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branch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&lt;</a:t>
            </a:r>
            <a:r>
              <a:rPr lang="en-GB" sz="2000" b="1" dirty="0" err="1">
                <a:solidFill>
                  <a:srgbClr val="61A83F"/>
                </a:solidFill>
              </a:rPr>
              <a:t>plik</a:t>
            </a:r>
            <a:r>
              <a:rPr lang="en-GB" sz="2000" b="1" dirty="0">
                <a:solidFill>
                  <a:srgbClr val="61A83F"/>
                </a:solidFill>
              </a:rPr>
              <a:t>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add .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commit –m ”to jest </a:t>
            </a:r>
            <a:r>
              <a:rPr lang="en-GB" sz="2000" b="1" dirty="0" err="1">
                <a:solidFill>
                  <a:srgbClr val="61A83F"/>
                </a:solidFill>
              </a:rPr>
              <a:t>komentarz</a:t>
            </a:r>
            <a:r>
              <a:rPr lang="en-GB" sz="2000" b="1" dirty="0">
                <a:solidFill>
                  <a:srgbClr val="61A83F"/>
                </a:solidFill>
              </a:rPr>
              <a:t>”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push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merge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pull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checkout &lt;branch name&gt;</a:t>
            </a:r>
          </a:p>
          <a:p>
            <a:r>
              <a:rPr lang="en-GB" sz="2000" b="1" dirty="0">
                <a:solidFill>
                  <a:srgbClr val="61A83F"/>
                </a:solidFill>
              </a:rPr>
              <a:t>git diff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75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16311</TotalTime>
  <Words>6681</Words>
  <Application>Microsoft Office PowerPoint</Application>
  <PresentationFormat>Widescreen</PresentationFormat>
  <Paragraphs>979</Paragraphs>
  <Slides>100</Slides>
  <Notes>89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Galano Grotesque Light</vt:lpstr>
      <vt:lpstr>Century Gothic</vt:lpstr>
      <vt:lpstr>Wingdings</vt:lpstr>
      <vt:lpstr>Galano Grotesque Medium</vt:lpstr>
      <vt:lpstr>Calibri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2</vt:lpstr>
      <vt:lpstr>Tagowanie polecenie: git tag</vt:lpstr>
      <vt:lpstr>Zadanie 3</vt:lpstr>
      <vt:lpstr>UWAGA: Czas na… projekt </vt:lpstr>
      <vt:lpstr>Po co ten git?</vt:lpstr>
      <vt:lpstr>Po co ten git?</vt:lpstr>
      <vt:lpstr>Po co ten git?</vt:lpstr>
      <vt:lpstr>Jak pracuje zespół?</vt:lpstr>
      <vt:lpstr>Zadanie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Kamil Pakur</cp:lastModifiedBy>
  <cp:revision>319</cp:revision>
  <dcterms:created xsi:type="dcterms:W3CDTF">2019-11-06T13:29:35Z</dcterms:created>
  <dcterms:modified xsi:type="dcterms:W3CDTF">2019-12-10T14:50:23Z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